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74" r:id="rId11"/>
    <p:sldId id="266" r:id="rId12"/>
    <p:sldId id="265"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0" d="100"/>
          <a:sy n="90" d="100"/>
        </p:scale>
        <p:origin x="-1224" y="6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81D67-7525-43D8-A65B-6A184A922B08}" type="datetimeFigureOut">
              <a:rPr lang="en-US" smtClean="0"/>
              <a:pPr/>
              <a:t>09-Jul-20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A4635E-FDC1-4675-879C-BB2BD16EA94A}"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A4635E-FDC1-4675-879C-BB2BD16EA94A}"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E74182-F00B-431D-9A73-5EBB39B8F898}" type="datetimeFigureOut">
              <a:rPr lang="en-US" smtClean="0"/>
              <a:pPr/>
              <a:t>09-Jul-20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C1311D-A366-43B9-BAF8-F66C5400A9E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E74182-F00B-431D-9A73-5EBB39B8F898}" type="datetimeFigureOut">
              <a:rPr lang="en-US" smtClean="0"/>
              <a:pPr/>
              <a:t>09-Jul-20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1311D-A366-43B9-BAF8-F66C5400A9E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localhost:8080/spring-mvc/logi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localhost:8080/spring-mvc/logi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Spring MVC </a:t>
            </a:r>
            <a:br>
              <a:rPr lang="en-US" dirty="0" smtClean="0"/>
            </a:br>
            <a:r>
              <a:rPr lang="en-US" dirty="0" smtClean="0"/>
              <a:t>PART 2</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u get the error : HTTP request status 404 error , Make you have given right package name in component </a:t>
            </a:r>
            <a:r>
              <a:rPr lang="en-US" smtClean="0"/>
              <a:t>scan element.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Log4j.jar</a:t>
            </a:r>
            <a:endParaRPr lang="en-US" dirty="0">
              <a:solidFill>
                <a:srgbClr val="0070C0"/>
              </a:solidFill>
            </a:endParaRPr>
          </a:p>
        </p:txBody>
      </p:sp>
      <p:sp>
        <p:nvSpPr>
          <p:cNvPr id="3" name="Content Placeholder 2"/>
          <p:cNvSpPr>
            <a:spLocks noGrp="1"/>
          </p:cNvSpPr>
          <p:nvPr>
            <p:ph idx="1"/>
          </p:nvPr>
        </p:nvSpPr>
        <p:spPr/>
        <p:txBody>
          <a:bodyPr>
            <a:normAutofit fontScale="85000" lnSpcReduction="20000"/>
          </a:bodyPr>
          <a:lstStyle/>
          <a:p>
            <a:r>
              <a:rPr lang="en-US" dirty="0" smtClean="0"/>
              <a:t>Spring frame work used commons logger by default.</a:t>
            </a:r>
          </a:p>
          <a:p>
            <a:r>
              <a:rPr lang="en-US" dirty="0" smtClean="0"/>
              <a:t>Here we want to add log4j to pom.xml, so that we can decide what level of logging spring frame work has to use.</a:t>
            </a:r>
          </a:p>
          <a:p>
            <a:r>
              <a:rPr lang="en-US" dirty="0" smtClean="0"/>
              <a:t>If we want to debug, and understand more about spring frame work , we need to add log4j.</a:t>
            </a:r>
          </a:p>
          <a:p>
            <a:r>
              <a:rPr lang="en-US" dirty="0" smtClean="0"/>
              <a:t>Tip: Always use down release versions from the version being used, so that some has already played with and tell the way to solve the bugs. If you use the latest version, while you get bugs it is difficult to find the solution. You will be the first person trying to solve that bugs.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reusing log4j, we need to add in log4j.properties file. In </a:t>
            </a:r>
            <a:r>
              <a:rPr lang="en-US" dirty="0" err="1" smtClean="0"/>
              <a:t>src</a:t>
            </a:r>
            <a:r>
              <a:rPr lang="en-US" dirty="0" smtClean="0"/>
              <a:t>/main/resources we need to add log4j.properties file.</a:t>
            </a:r>
          </a:p>
          <a:p>
            <a:r>
              <a:rPr lang="en-US" dirty="0" smtClean="0"/>
              <a:t>We </a:t>
            </a:r>
            <a:r>
              <a:rPr lang="en-US" dirty="0" err="1" smtClean="0"/>
              <a:t>src</a:t>
            </a:r>
            <a:r>
              <a:rPr lang="en-US" dirty="0" smtClean="0"/>
              <a:t>/main/resources can add any </a:t>
            </a:r>
            <a:r>
              <a:rPr lang="en-US" dirty="0" err="1" smtClean="0"/>
              <a:t>xmls</a:t>
            </a:r>
            <a:r>
              <a:rPr lang="en-US" dirty="0" smtClean="0"/>
              <a:t>, other properties files in, If add anything in </a:t>
            </a:r>
            <a:r>
              <a:rPr lang="en-US" dirty="0" err="1" smtClean="0"/>
              <a:t>src</a:t>
            </a:r>
            <a:r>
              <a:rPr lang="en-US" dirty="0" smtClean="0"/>
              <a:t>/main/resources it will be available in class path.</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1" name="Picture 3"/>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95400"/>
            <a:ext cx="8229600" cy="4830763"/>
          </a:xfrm>
        </p:spPr>
        <p:txBody>
          <a:bodyPr>
            <a:normAutofit/>
          </a:bodyPr>
          <a:lstStyle/>
          <a:p>
            <a:r>
              <a:rPr lang="en-US" sz="2000" dirty="0" smtClean="0"/>
              <a:t>We have five important logging levels in log4j</a:t>
            </a:r>
          </a:p>
          <a:p>
            <a:r>
              <a:rPr lang="en-US" sz="2000" dirty="0" smtClean="0">
                <a:solidFill>
                  <a:srgbClr val="FF0000"/>
                </a:solidFill>
              </a:rPr>
              <a:t>#ERROR , #WARN, #INFO, #DEBUG, #TRACE,</a:t>
            </a:r>
          </a:p>
          <a:p>
            <a:r>
              <a:rPr lang="en-US" sz="2000" dirty="0" smtClean="0"/>
              <a:t> </a:t>
            </a:r>
            <a:r>
              <a:rPr lang="en-US" sz="2000" dirty="0" smtClean="0">
                <a:solidFill>
                  <a:srgbClr val="0070C0"/>
                </a:solidFill>
              </a:rPr>
              <a:t>If we use #ERROR </a:t>
            </a:r>
            <a:r>
              <a:rPr lang="en-US" sz="2000" dirty="0" smtClean="0"/>
              <a:t>: as logging level, then when ever we got error then 			there would be something in the log.</a:t>
            </a:r>
          </a:p>
          <a:p>
            <a:r>
              <a:rPr lang="en-US" sz="2000" dirty="0" smtClean="0">
                <a:solidFill>
                  <a:srgbClr val="0070C0"/>
                </a:solidFill>
              </a:rPr>
              <a:t>If use #WARN </a:t>
            </a:r>
            <a:r>
              <a:rPr lang="en-US" sz="2000" dirty="0" smtClean="0"/>
              <a:t>: More information and errors in log but only warnings </a:t>
            </a:r>
          </a:p>
          <a:p>
            <a:r>
              <a:rPr lang="en-US" sz="2000" dirty="0" smtClean="0">
                <a:solidFill>
                  <a:srgbClr val="0070C0"/>
                </a:solidFill>
              </a:rPr>
              <a:t>If we use #INFO</a:t>
            </a:r>
            <a:r>
              <a:rPr lang="en-US" sz="2000" dirty="0" smtClean="0"/>
              <a:t> : Would print Information, warnings and errors</a:t>
            </a:r>
          </a:p>
          <a:p>
            <a:r>
              <a:rPr lang="en-US" sz="2000" dirty="0" smtClean="0">
                <a:solidFill>
                  <a:srgbClr val="0070C0"/>
                </a:solidFill>
              </a:rPr>
              <a:t>#DEBUG </a:t>
            </a:r>
            <a:r>
              <a:rPr lang="en-US" sz="2000" dirty="0" smtClean="0"/>
              <a:t>: Print lot more information</a:t>
            </a:r>
          </a:p>
          <a:p>
            <a:r>
              <a:rPr lang="en-US" sz="2000" dirty="0" smtClean="0">
                <a:solidFill>
                  <a:srgbClr val="0070C0"/>
                </a:solidFill>
              </a:rPr>
              <a:t>#TRACE </a:t>
            </a:r>
            <a:r>
              <a:rPr lang="en-US" sz="2000" dirty="0" smtClean="0"/>
              <a:t>: Print absolutely everything, it will print error messages</a:t>
            </a:r>
            <a:r>
              <a:rPr lang="en-US" sz="2000" smtClean="0"/>
              <a:t>, 			warnings, information's, </a:t>
            </a:r>
            <a:r>
              <a:rPr lang="en-US" sz="2000" dirty="0" smtClean="0"/>
              <a:t>debug information also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200" dirty="0" err="1" smtClean="0"/>
              <a:t>sayHello</a:t>
            </a:r>
            <a:r>
              <a:rPr lang="en-US" sz="1200" dirty="0" smtClean="0"/>
              <a:t>() method  will try to handle all the requests like get , and post , but for now we want only to handle get request, that’s why we are forcing </a:t>
            </a:r>
            <a:r>
              <a:rPr lang="en-US" sz="1200" dirty="0" err="1" smtClean="0"/>
              <a:t>sayHello</a:t>
            </a:r>
            <a:r>
              <a:rPr lang="en-US" sz="1200" dirty="0" smtClean="0"/>
              <a:t>() method  to handle only GET request. While the post </a:t>
            </a:r>
            <a:r>
              <a:rPr lang="en-US" sz="1200" dirty="0" err="1" smtClean="0"/>
              <a:t>req</a:t>
            </a:r>
            <a:r>
              <a:rPr lang="en-US" sz="1200" dirty="0" smtClean="0"/>
              <a:t> can be handled by other controller method.</a:t>
            </a:r>
            <a:endParaRPr lang="en-US" sz="1200" dirty="0"/>
          </a:p>
        </p:txBody>
      </p:sp>
      <p:pic>
        <p:nvPicPr>
          <p:cNvPr id="2050"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1200" dirty="0" smtClean="0"/>
              <a:t>When we type the url “localhost:8080/spring-</a:t>
            </a:r>
            <a:r>
              <a:rPr lang="en-US" sz="1200" dirty="0" err="1" smtClean="0"/>
              <a:t>mvc</a:t>
            </a:r>
            <a:r>
              <a:rPr lang="en-US" sz="1200" dirty="0" smtClean="0"/>
              <a:t>/login”  in the browser it is showing only welcome , it is not showing username </a:t>
            </a:r>
            <a:r>
              <a:rPr lang="en-US" sz="1200" dirty="0" err="1" smtClean="0"/>
              <a:t>eventhough</a:t>
            </a:r>
            <a:r>
              <a:rPr lang="en-US" sz="1200" dirty="0" smtClean="0"/>
              <a:t> we configured in welcome.jsp. Here </a:t>
            </a:r>
            <a:r>
              <a:rPr lang="en-US" sz="1200" dirty="0" err="1" smtClean="0"/>
              <a:t>inorder</a:t>
            </a:r>
            <a:r>
              <a:rPr lang="en-US" sz="1200" dirty="0" smtClean="0"/>
              <a:t> to fix that we need to use @RequestParam annotation and </a:t>
            </a:r>
            <a:r>
              <a:rPr lang="en-US" sz="1200" dirty="0" err="1" smtClean="0"/>
              <a:t>ModelMap</a:t>
            </a:r>
            <a:r>
              <a:rPr lang="en-US" sz="1200" dirty="0" smtClean="0"/>
              <a:t> parameter, so that we can pass the name or data to welcome.jsp, </a:t>
            </a:r>
            <a:endParaRPr lang="en-US" sz="1200" dirty="0"/>
          </a:p>
        </p:txBody>
      </p:sp>
      <p:pic>
        <p:nvPicPr>
          <p:cNvPr id="3074"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 @RequestParam annotation and </a:t>
            </a:r>
            <a:r>
              <a:rPr lang="en-US" dirty="0" err="1" smtClean="0"/>
              <a:t>ModelMap</a:t>
            </a:r>
            <a:r>
              <a:rPr lang="en-US" dirty="0" smtClean="0"/>
              <a:t> Attribute here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Scope</a:t>
            </a:r>
            <a:endParaRPr lang="en-US" dirty="0"/>
          </a:p>
        </p:txBody>
      </p:sp>
      <p:sp>
        <p:nvSpPr>
          <p:cNvPr id="3" name="Content Placeholder 2"/>
          <p:cNvSpPr>
            <a:spLocks noGrp="1"/>
          </p:cNvSpPr>
          <p:nvPr>
            <p:ph idx="1"/>
          </p:nvPr>
        </p:nvSpPr>
        <p:spPr/>
        <p:txBody>
          <a:bodyPr>
            <a:normAutofit/>
          </a:bodyPr>
          <a:lstStyle/>
          <a:p>
            <a:r>
              <a:rPr lang="en-US" sz="2200" dirty="0" smtClean="0"/>
              <a:t>It is one call, one request from the browser, to the server and the </a:t>
            </a:r>
            <a:r>
              <a:rPr lang="en-US" sz="2200" dirty="0" smtClean="0"/>
              <a:t>response send </a:t>
            </a:r>
            <a:r>
              <a:rPr lang="en-US" sz="2200" dirty="0" smtClean="0"/>
              <a:t>back to the </a:t>
            </a:r>
            <a:r>
              <a:rPr lang="en-US" sz="2200" dirty="0" smtClean="0"/>
              <a:t>browser.</a:t>
            </a:r>
            <a:endParaRPr lang="en-US" sz="2200" dirty="0" smtClean="0"/>
          </a:p>
          <a:p>
            <a:r>
              <a:rPr lang="en-US" sz="2200" dirty="0" smtClean="0"/>
              <a:t>The time b/w initiation of the request, and the time we get back the response is called the</a:t>
            </a:r>
            <a:r>
              <a:rPr lang="en-US" sz="2200" b="1" dirty="0" smtClean="0"/>
              <a:t> Request scope</a:t>
            </a:r>
            <a:r>
              <a:rPr lang="en-US" sz="2200" dirty="0" smtClean="0"/>
              <a:t>.</a:t>
            </a:r>
          </a:p>
          <a:p>
            <a:r>
              <a:rPr lang="en-US" sz="2200" dirty="0" smtClean="0"/>
              <a:t>Anything we put in the model in spring </a:t>
            </a:r>
            <a:r>
              <a:rPr lang="en-US" sz="2200" dirty="0" err="1" smtClean="0"/>
              <a:t>mvc</a:t>
            </a:r>
            <a:r>
              <a:rPr lang="en-US" sz="2200" dirty="0" smtClean="0"/>
              <a:t> , </a:t>
            </a:r>
            <a:r>
              <a:rPr lang="en-US" sz="2200" dirty="0" smtClean="0"/>
              <a:t>it is the </a:t>
            </a:r>
            <a:r>
              <a:rPr lang="en-US" sz="2200" dirty="0" smtClean="0"/>
              <a:t>part of </a:t>
            </a:r>
            <a:r>
              <a:rPr lang="en-US" sz="2200" b="1" i="1" dirty="0" smtClean="0"/>
              <a:t>Request scope </a:t>
            </a:r>
            <a:r>
              <a:rPr lang="en-US" sz="2200" dirty="0" smtClean="0"/>
              <a:t>by default.</a:t>
            </a:r>
          </a:p>
          <a:p>
            <a:r>
              <a:rPr lang="en-US" sz="2200" dirty="0" smtClean="0"/>
              <a:t>So what ever we put in the model it is only available during the request scope.</a:t>
            </a:r>
          </a:p>
          <a:p>
            <a:r>
              <a:rPr lang="en-US" sz="2200" dirty="0" smtClean="0"/>
              <a:t>Once the request is over the model will be removed, so we can’t use the </a:t>
            </a:r>
            <a:r>
              <a:rPr lang="en-US" sz="2200" dirty="0" smtClean="0"/>
              <a:t>data </a:t>
            </a:r>
            <a:r>
              <a:rPr lang="en-US" sz="2200" dirty="0" smtClean="0"/>
              <a:t>in that model in later requests.</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Scope</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r>
              <a:rPr lang="en-US" sz="2200" dirty="0" smtClean="0"/>
              <a:t>Session scope is basically , from </a:t>
            </a:r>
            <a:r>
              <a:rPr lang="en-US" sz="2200" dirty="0" smtClean="0"/>
              <a:t>log in to </a:t>
            </a:r>
            <a:r>
              <a:rPr lang="en-US" sz="2200" dirty="0" smtClean="0"/>
              <a:t>till logout, all until your session expires ,we can make the data (name) available in session.</a:t>
            </a:r>
          </a:p>
          <a:p>
            <a:r>
              <a:rPr lang="en-US" sz="2200" dirty="0" smtClean="0"/>
              <a:t>Let us for an example , the user Yogesh is logged in using his user name, So we have to make his name available till his session ends. We don’t want to add name each time for different requests in the same session.</a:t>
            </a:r>
          </a:p>
          <a:p>
            <a:r>
              <a:rPr lang="en-US" sz="2200" dirty="0" smtClean="0"/>
              <a:t>That’s why we make use of session scope. For this we have to use @SessionAttributes(“name”) annotation in </a:t>
            </a:r>
            <a:r>
              <a:rPr lang="en-US" sz="2200" dirty="0" err="1" smtClean="0"/>
              <a:t>LoginControl</a:t>
            </a:r>
            <a:r>
              <a:rPr lang="en-US" sz="2200" dirty="0" smtClean="0"/>
              <a:t> and </a:t>
            </a:r>
            <a:r>
              <a:rPr lang="en-US" sz="2200" dirty="0" err="1" smtClean="0"/>
              <a:t>TodoControl</a:t>
            </a:r>
            <a:r>
              <a:rPr lang="en-US" sz="2200" dirty="0" smtClean="0"/>
              <a:t> classes  and we need to pass the </a:t>
            </a:r>
            <a:r>
              <a:rPr lang="en-US" sz="2200" dirty="0" smtClean="0"/>
              <a:t>data </a:t>
            </a:r>
            <a:r>
              <a:rPr lang="en-US" sz="2200" dirty="0" smtClean="0"/>
              <a:t>(name) in that annotation.</a:t>
            </a:r>
          </a:p>
          <a:p>
            <a:r>
              <a:rPr lang="en-US" sz="2200" dirty="0" smtClean="0"/>
              <a:t>What ever we put inside this annotation it will available as session attributes</a:t>
            </a:r>
            <a:r>
              <a:rPr lang="en-US" sz="2200" dirty="0" smtClean="0"/>
              <a:t>.</a:t>
            </a:r>
            <a:endParaRPr lang="en-US" sz="2200"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endParaRPr lang="en-US" dirty="0"/>
          </a:p>
        </p:txBody>
      </p:sp>
      <p:sp>
        <p:nvSpPr>
          <p:cNvPr id="3" name="Content Placeholder 2"/>
          <p:cNvSpPr>
            <a:spLocks noGrp="1"/>
          </p:cNvSpPr>
          <p:nvPr>
            <p:ph idx="1"/>
          </p:nvPr>
        </p:nvSpPr>
        <p:spPr>
          <a:xfrm>
            <a:off x="457200" y="1219200"/>
            <a:ext cx="8229600" cy="5486400"/>
          </a:xfrm>
        </p:spPr>
        <p:txBody>
          <a:bodyPr>
            <a:noAutofit/>
          </a:bodyPr>
          <a:lstStyle/>
          <a:p>
            <a:r>
              <a:rPr lang="en-US" sz="2200" dirty="0" smtClean="0"/>
              <a:t>We have to be </a:t>
            </a:r>
            <a:r>
              <a:rPr lang="en-US" sz="2200" dirty="0" smtClean="0"/>
              <a:t>careful </a:t>
            </a:r>
            <a:r>
              <a:rPr lang="en-US" sz="2200" dirty="0" smtClean="0"/>
              <a:t>that what we put in </a:t>
            </a:r>
            <a:r>
              <a:rPr lang="en-US" sz="2200" dirty="0" smtClean="0"/>
              <a:t>@SessionAttributes </a:t>
            </a:r>
            <a:r>
              <a:rPr lang="en-US" sz="2200" dirty="0" smtClean="0"/>
              <a:t>, we have to </a:t>
            </a:r>
            <a:r>
              <a:rPr lang="en-US" sz="2200" dirty="0" smtClean="0"/>
              <a:t>put things which </a:t>
            </a:r>
            <a:r>
              <a:rPr lang="en-US" sz="2200" dirty="0" smtClean="0"/>
              <a:t>are really needed in </a:t>
            </a:r>
            <a:r>
              <a:rPr lang="en-US" sz="2200" dirty="0" smtClean="0"/>
              <a:t>@SessionAttributes</a:t>
            </a:r>
            <a:r>
              <a:rPr lang="en-US" sz="2200" dirty="0" smtClean="0"/>
              <a:t>. </a:t>
            </a:r>
            <a:r>
              <a:rPr lang="en-US" sz="2200" dirty="0" smtClean="0"/>
              <a:t>Don’t use </a:t>
            </a:r>
            <a:r>
              <a:rPr lang="en-US" sz="2200" dirty="0" smtClean="0"/>
              <a:t>the session to control the flow , it is a bad practice.</a:t>
            </a:r>
          </a:p>
          <a:p>
            <a:r>
              <a:rPr lang="en-US" sz="2200" dirty="0" smtClean="0"/>
              <a:t>Everything we put in session would occupy the memory, if we put a big object of size one mb, it affects on performance of the app’n. </a:t>
            </a:r>
          </a:p>
          <a:p>
            <a:r>
              <a:rPr lang="en-US" sz="2200" dirty="0" smtClean="0"/>
              <a:t>If 1000 users trying to put  one mb size of big object each, it lead a lot of memory waste. So it is not recommended</a:t>
            </a:r>
            <a:r>
              <a:rPr lang="en-US" sz="2200" dirty="0" smtClean="0"/>
              <a:t>.</a:t>
            </a:r>
            <a:endParaRPr lang="en-US" sz="2200" dirty="0" smtClean="0"/>
          </a:p>
          <a:p>
            <a:r>
              <a:rPr lang="en-US" sz="2200" dirty="0" smtClean="0"/>
              <a:t>If </a:t>
            </a:r>
            <a:r>
              <a:rPr lang="en-US" sz="2200" dirty="0" smtClean="0"/>
              <a:t>we have two controller classes, also the two classes needs the name as an attribute , then we have to use @SessionAttributes annotation in two classes as well.</a:t>
            </a:r>
          </a:p>
          <a:p>
            <a:r>
              <a:rPr lang="en-US" sz="2200" dirty="0" smtClean="0"/>
              <a:t>If we are accessing the name </a:t>
            </a:r>
            <a:r>
              <a:rPr lang="en-US" sz="2200" dirty="0" smtClean="0"/>
              <a:t>attribute in  further requests, </a:t>
            </a:r>
            <a:r>
              <a:rPr lang="en-US" sz="2200" dirty="0" smtClean="0"/>
              <a:t>we are getting it from the session not from the @RequestParam.</a:t>
            </a:r>
          </a:p>
          <a:p>
            <a:pPr>
              <a:buNone/>
            </a:pPr>
            <a:endParaRPr lang="en-US" sz="2200"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200" dirty="0" smtClean="0"/>
              <a:t>If don’t mention action in any form then form would redirected to same action from where it came in.</a:t>
            </a:r>
          </a:p>
          <a:p>
            <a:r>
              <a:rPr lang="en-US" sz="2200" dirty="0" smtClean="0"/>
              <a:t>If we use method=“GET” in any form then parameters will passed as part of the url, So we are using “post” instead.</a:t>
            </a:r>
          </a:p>
          <a:p>
            <a:endParaRPr lang="en-US" sz="2200" dirty="0" smtClean="0"/>
          </a:p>
          <a:p>
            <a:endParaRPr lang="en-US" sz="2200" dirty="0" smtClean="0"/>
          </a:p>
          <a:p>
            <a:endParaRPr lang="en-US" sz="2200" dirty="0" smtClean="0"/>
          </a:p>
          <a:p>
            <a:endParaRPr lang="en-US" sz="2200" dirty="0" smtClean="0"/>
          </a:p>
          <a:p>
            <a:r>
              <a:rPr lang="en-US" sz="2200" dirty="0" smtClean="0"/>
              <a:t>If we want to redirect the user after adding  new todo, it won’t display any todo in “add-todo” web page, and also we can’t put the todos as a part of session. We have only one option that is redirecting.</a:t>
            </a:r>
          </a:p>
          <a:p>
            <a:endParaRPr lang="en-US" sz="2200" dirty="0"/>
          </a:p>
        </p:txBody>
      </p:sp>
      <p:pic>
        <p:nvPicPr>
          <p:cNvPr id="1026" name="Picture 2"/>
          <p:cNvPicPr>
            <a:picLocks noChangeAspect="1" noChangeArrowheads="1"/>
          </p:cNvPicPr>
          <p:nvPr/>
        </p:nvPicPr>
        <p:blipFill>
          <a:blip r:embed="rId2"/>
          <a:srcRect/>
          <a:stretch>
            <a:fillRect/>
          </a:stretch>
        </p:blipFill>
        <p:spPr bwMode="auto">
          <a:xfrm>
            <a:off x="1600200" y="3200400"/>
            <a:ext cx="5181600" cy="1226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1626008"/>
            <a:ext cx="8229600" cy="4474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sz="2200" dirty="0" smtClean="0"/>
              <a:t>If we use redirect, the name is passed as a part of url as you can see in above diagram. In order to avoid this we have to use model.clear() method. Then you can see name doesn’t pass as a part of url.</a:t>
            </a:r>
          </a:p>
          <a:p>
            <a:r>
              <a:rPr lang="en-US" sz="2400" b="1" dirty="0" smtClean="0"/>
              <a:t>JSTL</a:t>
            </a:r>
            <a:r>
              <a:rPr lang="en-US" sz="2200" dirty="0" smtClean="0"/>
              <a:t>: Jsp standard Tag Library</a:t>
            </a:r>
          </a:p>
          <a:p>
            <a:r>
              <a:rPr lang="en-US" sz="2200" dirty="0" smtClean="0"/>
              <a:t>There is a for loop tag in JSTL, it is almost similar to </a:t>
            </a:r>
            <a:r>
              <a:rPr lang="en-US" sz="2200" dirty="0" smtClean="0"/>
              <a:t>n</a:t>
            </a:r>
            <a:r>
              <a:rPr lang="en-US" sz="2200" dirty="0" smtClean="0"/>
              <a:t>ormal for loop in our java.</a:t>
            </a:r>
          </a:p>
          <a:p>
            <a:r>
              <a:rPr lang="en-US" sz="2200" dirty="0" smtClean="0"/>
              <a:t>If we want to use property of any built in class, we need to import that particular class. In the same way we need import a tag library and we have give a prefix(c) to it.</a:t>
            </a:r>
          </a:p>
          <a:p>
            <a:r>
              <a:rPr lang="en-US" sz="2200" dirty="0" smtClean="0"/>
              <a:t>The prefix is the class name that we refer to this tag library. Then after if I type &lt;c: something&gt; , it then the request goes to this tag library.</a:t>
            </a:r>
          </a:p>
          <a:p>
            <a:r>
              <a:rPr lang="en-US" sz="2200" dirty="0" smtClean="0"/>
              <a:t>Also we need to add </a:t>
            </a:r>
            <a:r>
              <a:rPr lang="en-US" sz="2200" dirty="0" err="1" smtClean="0"/>
              <a:t>jstl</a:t>
            </a:r>
            <a:r>
              <a:rPr lang="en-US" sz="2200" dirty="0" smtClean="0"/>
              <a:t> maven dependency in pom.xml file.</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sz="2400" dirty="0" smtClean="0"/>
              <a:t>Front Controller pattern : Any request is first sent to dispatcher servlet, then it sent to any other controller or JSP.</a:t>
            </a:r>
          </a:p>
          <a:p>
            <a:r>
              <a:rPr lang="en-US" sz="2400" dirty="0" smtClean="0"/>
              <a:t>Dispatcher servlet based on url, and then it finds the login controller.</a:t>
            </a:r>
          </a:p>
          <a:p>
            <a:r>
              <a:rPr lang="en-US" sz="2400" dirty="0" smtClean="0"/>
              <a:t>I have typed the url like this : </a:t>
            </a:r>
            <a:r>
              <a:rPr lang="en-US" sz="2400" dirty="0" smtClean="0">
                <a:hlinkClick r:id="rId2"/>
              </a:rPr>
              <a:t>http://localhost:8080/spring-mvc/login</a:t>
            </a:r>
            <a:endParaRPr lang="en-US" sz="2400" dirty="0" smtClean="0"/>
          </a:p>
          <a:p>
            <a:r>
              <a:rPr lang="en-US" sz="2400" dirty="0" smtClean="0"/>
              <a:t>It means what ever the request url it first sent to dispatcher servlet. Then the dispatcher servlet starts looking for “/login” , this is mapped with an annotation called “@</a:t>
            </a:r>
            <a:r>
              <a:rPr lang="en-US" sz="2400" dirty="0" err="1" smtClean="0"/>
              <a:t>RequestMapping</a:t>
            </a:r>
            <a:r>
              <a:rPr lang="en-US" sz="2400" dirty="0" smtClean="0"/>
              <a:t>” in Login Controller Class.</a:t>
            </a:r>
          </a:p>
          <a:p>
            <a:r>
              <a:rPr lang="en-US" sz="2400" dirty="0" smtClean="0"/>
              <a:t>So the control goes to that particular class and displays the content in controller method.</a:t>
            </a:r>
          </a:p>
          <a:p>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533400" y="533400"/>
            <a:ext cx="8382000" cy="40386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533400" y="4508500"/>
            <a:ext cx="8324850" cy="20447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200" dirty="0" smtClean="0"/>
              <a:t>We can create tables in jsp,</a:t>
            </a:r>
          </a:p>
          <a:p>
            <a:r>
              <a:rPr lang="en-US" sz="2200" dirty="0" smtClean="0"/>
              <a:t> &lt;table&gt;&lt;/table&gt;	--	Define a table</a:t>
            </a:r>
          </a:p>
          <a:p>
            <a:r>
              <a:rPr lang="en-US" sz="2200" dirty="0" smtClean="0"/>
              <a:t>&lt;caption&gt;&lt;/caption&gt;	--	Small Description about table</a:t>
            </a:r>
          </a:p>
          <a:p>
            <a:r>
              <a:rPr lang="en-US" sz="2400" dirty="0" smtClean="0"/>
              <a:t>&lt;thead</a:t>
            </a:r>
            <a:r>
              <a:rPr lang="en-US" sz="2400" dirty="0" smtClean="0"/>
              <a:t>&gt;&lt;/thead&gt;	--	Table headings</a:t>
            </a:r>
          </a:p>
          <a:p>
            <a:r>
              <a:rPr lang="en-US" sz="2400" dirty="0" smtClean="0"/>
              <a:t>&lt;tbody</a:t>
            </a:r>
            <a:r>
              <a:rPr lang="en-US" sz="2400" dirty="0" smtClean="0"/>
              <a:t>&gt;&lt;/tbody&gt;	--	Table body</a:t>
            </a:r>
          </a:p>
          <a:p>
            <a:r>
              <a:rPr lang="en-US" sz="2400" dirty="0" smtClean="0"/>
              <a:t>&lt;tr</a:t>
            </a:r>
            <a:r>
              <a:rPr lang="en-US" sz="2400" dirty="0" smtClean="0"/>
              <a:t>&gt;&lt;/tr&gt;		--	Table rows</a:t>
            </a:r>
          </a:p>
          <a:p>
            <a:r>
              <a:rPr lang="en-US" sz="2400" dirty="0" smtClean="0"/>
              <a:t>&lt;th</a:t>
            </a:r>
            <a:r>
              <a:rPr lang="en-US" sz="2400" dirty="0" smtClean="0"/>
              <a:t>&gt;&lt;/th&gt;		-- 	Headings inside table</a:t>
            </a:r>
          </a:p>
          <a:p>
            <a:r>
              <a:rPr lang="en-US" sz="2400" dirty="0" smtClean="0"/>
              <a:t>&lt;td</a:t>
            </a:r>
            <a:r>
              <a:rPr lang="en-US" sz="2400" dirty="0" smtClean="0"/>
              <a:t>&gt;&lt;/td&gt;		--	Data inside table</a:t>
            </a:r>
          </a:p>
          <a:p>
            <a:endParaRPr lang="en-US" sz="2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715000"/>
          </a:xfrm>
        </p:spPr>
        <p:txBody>
          <a:bodyPr>
            <a:normAutofit lnSpcReduction="10000"/>
          </a:bodyPr>
          <a:lstStyle/>
          <a:p>
            <a:r>
              <a:rPr lang="en-US" sz="2200" dirty="0" smtClean="0"/>
              <a:t>If we want to make use Bootstrap, we can make maven to download by adding a dependency. We can add a web jar in pom.xml and use new functionalities.</a:t>
            </a:r>
          </a:p>
          <a:p>
            <a:r>
              <a:rPr lang="en-US" sz="2200" dirty="0" smtClean="0"/>
              <a:t> </a:t>
            </a:r>
            <a:r>
              <a:rPr lang="en-US" sz="2200" dirty="0" smtClean="0"/>
              <a:t>Ex web jars : bootstrap, jquery.</a:t>
            </a:r>
          </a:p>
          <a:p>
            <a:r>
              <a:rPr lang="en-US" sz="2200" dirty="0" smtClean="0"/>
              <a:t>Bootstrap internally uses jquery,, so we need to add jquery dependency also.</a:t>
            </a:r>
          </a:p>
          <a:p>
            <a:r>
              <a:rPr lang="en-US" sz="2200" b="1" u="sng" dirty="0" smtClean="0">
                <a:solidFill>
                  <a:schemeClr val="tx2">
                    <a:lumMod val="60000"/>
                    <a:lumOff val="40000"/>
                  </a:schemeClr>
                </a:solidFill>
              </a:rPr>
              <a:t>NOTE</a:t>
            </a:r>
            <a:r>
              <a:rPr lang="en-US" sz="2200" dirty="0" smtClean="0"/>
              <a:t>: We will add style sheets in the head and java scripts in bottom of the html page (just before closing tags).</a:t>
            </a:r>
          </a:p>
          <a:p>
            <a:r>
              <a:rPr lang="en-US" sz="2200" dirty="0" smtClean="0"/>
              <a:t>We are using bootstrap.min.css in resources. Bootstrap.css is a huge file and every time the </a:t>
            </a:r>
            <a:r>
              <a:rPr lang="en-US" sz="2200" dirty="0" smtClean="0"/>
              <a:t>Bootstrap.css </a:t>
            </a:r>
            <a:r>
              <a:rPr lang="en-US" sz="2200" dirty="0" smtClean="0"/>
              <a:t>is gets transformed from the server to the browser we will use minified version of that jars. Minfied is simply like zipped version. So the application launches up much more quickly.</a:t>
            </a:r>
          </a:p>
          <a:p>
            <a:r>
              <a:rPr lang="en-US" sz="2200" dirty="0" smtClean="0"/>
              <a:t>We use container class from </a:t>
            </a:r>
            <a:r>
              <a:rPr lang="en-US" sz="2200" dirty="0" err="1" smtClean="0"/>
              <a:t>css</a:t>
            </a:r>
            <a:r>
              <a:rPr lang="en-US" sz="2200" dirty="0" smtClean="0"/>
              <a:t>, So the data in the html page won’t start from edge of the page. We will get Well defined format if we use container class.</a:t>
            </a:r>
          </a:p>
          <a:p>
            <a:endParaRPr lang="en-US" sz="2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sz="2400" dirty="0" smtClean="0"/>
              <a:t>In our case it is loginController(), Once dispatcher servlet go through the controller method it basically looks for any view or jsp.</a:t>
            </a:r>
          </a:p>
          <a:p>
            <a:r>
              <a:rPr lang="en-US" sz="2400" dirty="0" smtClean="0"/>
              <a:t>But we don’t have those right now, so in order to display the basic content(String) we use annotation called @</a:t>
            </a:r>
            <a:r>
              <a:rPr lang="en-US" sz="2400" dirty="0" err="1" smtClean="0"/>
              <a:t>RespondBody</a:t>
            </a:r>
            <a:endParaRPr lang="en-US" sz="2400" dirty="0" smtClean="0"/>
          </a:p>
          <a:p>
            <a:r>
              <a:rPr lang="en-US" sz="2400" dirty="0" smtClean="0"/>
              <a:t>This annotation tells to the dispatcher servlet that our controller class don’t have any view instead it has some message to display so you take it.</a:t>
            </a:r>
          </a:p>
          <a:p>
            <a:r>
              <a:rPr lang="en-US" sz="2400" dirty="0" smtClean="0"/>
              <a:t>So that we can able to see Hello world message on the browser when ever we enter : </a:t>
            </a:r>
            <a:r>
              <a:rPr lang="en-US" sz="1800" dirty="0" smtClean="0">
                <a:hlinkClick r:id="rId2"/>
              </a:rPr>
              <a:t>http://localhost:8080/spring-mvc/login</a:t>
            </a:r>
            <a:r>
              <a:rPr lang="en-US" sz="1800" dirty="0" smtClean="0"/>
              <a:t>.</a:t>
            </a:r>
          </a:p>
          <a:p>
            <a:pPr>
              <a:buNone/>
            </a:pPr>
            <a:r>
              <a:rPr lang="en-US" sz="1800" dirty="0" smtClean="0"/>
              <a:t>	</a:t>
            </a:r>
            <a:r>
              <a:rPr lang="en-US" sz="2400" dirty="0" smtClean="0"/>
              <a:t>the above url.</a:t>
            </a:r>
            <a:endParaRPr lang="en-US" sz="1800" dirty="0" smtClean="0"/>
          </a:p>
          <a:p>
            <a:pPr>
              <a:buNone/>
            </a:pPr>
            <a:r>
              <a:rPr lang="en-US" sz="1800" dirty="0" smtClean="0"/>
              <a:t>	</a:t>
            </a:r>
            <a:r>
              <a:rPr lang="en-US" sz="2400" dirty="0" smtClean="0"/>
              <a:t>We are going to learn how to use views in next slides</a:t>
            </a:r>
            <a:endParaRPr lang="en-US" sz="1800" dirty="0"/>
          </a:p>
          <a:p>
            <a:pPr>
              <a:buNone/>
            </a:pPr>
            <a:endParaRPr lang="en-US" sz="1800" dirty="0" smtClean="0"/>
          </a:p>
          <a:p>
            <a:pPr>
              <a:buNone/>
            </a:pPr>
            <a:endParaRPr lang="en-US" sz="1800" dirty="0"/>
          </a:p>
          <a:p>
            <a:pPr>
              <a:buNone/>
            </a:pPr>
            <a:endParaRPr lang="en-US" sz="1800" dirty="0" smtClean="0"/>
          </a:p>
          <a:p>
            <a:pPr>
              <a:buNone/>
            </a:pP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a:t>
            </a:r>
            <a:r>
              <a:rPr lang="en-US" dirty="0"/>
              <a:t>l</a:t>
            </a:r>
          </a:p>
        </p:txBody>
      </p:sp>
      <p:pic>
        <p:nvPicPr>
          <p:cNvPr id="2050"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82000" cy="4876800"/>
          </a:xfrm>
        </p:spPr>
        <p:txBody>
          <a:bodyPr>
            <a:normAutofit/>
          </a:bodyPr>
          <a:lstStyle/>
          <a:p>
            <a:pPr algn="just">
              <a:buNone/>
            </a:pPr>
            <a:r>
              <a:rPr lang="en-US" sz="2400" dirty="0" smtClean="0"/>
              <a:t>View Resolver: </a:t>
            </a:r>
          </a:p>
          <a:p>
            <a:pPr algn="just">
              <a:buFont typeface="Wingdings" pitchFamily="2" charset="2"/>
              <a:buChar char="§"/>
            </a:pPr>
            <a:r>
              <a:rPr lang="en-US" sz="2400" dirty="0" smtClean="0"/>
              <a:t>When ever we don’t have @</a:t>
            </a:r>
            <a:r>
              <a:rPr lang="en-US" sz="2400" dirty="0" err="1" smtClean="0"/>
              <a:t>ResponseBody</a:t>
            </a:r>
            <a:r>
              <a:rPr lang="en-US" sz="2400" dirty="0" smtClean="0"/>
              <a:t> annotation, in the login </a:t>
            </a:r>
            <a:r>
              <a:rPr lang="en-US" sz="2400" dirty="0" err="1" smtClean="0"/>
              <a:t>Controllerclass</a:t>
            </a:r>
            <a:r>
              <a:rPr lang="en-US" sz="2400" dirty="0" smtClean="0"/>
              <a:t>, the we need to mention </a:t>
            </a:r>
            <a:r>
              <a:rPr lang="en-US" sz="2400" dirty="0" err="1" smtClean="0"/>
              <a:t>ViewResolver</a:t>
            </a:r>
            <a:r>
              <a:rPr lang="en-US" sz="2400" dirty="0" smtClean="0"/>
              <a:t>. So Dispatcher servlet can use it.</a:t>
            </a:r>
          </a:p>
          <a:p>
            <a:pPr algn="just">
              <a:buFont typeface="Wingdings" pitchFamily="2" charset="2"/>
              <a:buChar char="§"/>
            </a:pPr>
            <a:r>
              <a:rPr lang="en-US" sz="2400" dirty="0" smtClean="0"/>
              <a:t>View Resolver will </a:t>
            </a:r>
            <a:r>
              <a:rPr lang="en-US" sz="2400" dirty="0" err="1" smtClean="0"/>
              <a:t>prepend</a:t>
            </a:r>
            <a:r>
              <a:rPr lang="en-US" sz="2400" dirty="0" smtClean="0"/>
              <a:t> the prefix and append the suffix to the view name.</a:t>
            </a:r>
          </a:p>
          <a:p>
            <a:pPr algn="just">
              <a:buFont typeface="Wingdings" pitchFamily="2" charset="2"/>
              <a:buChar char="§"/>
            </a:pPr>
            <a:r>
              <a:rPr lang="en-US" sz="2400" dirty="0" smtClean="0"/>
              <a:t>Ex: Name of the view : login</a:t>
            </a:r>
          </a:p>
          <a:p>
            <a:pPr algn="just">
              <a:buFont typeface="Wingdings" pitchFamily="2" charset="2"/>
              <a:buChar char="§"/>
            </a:pPr>
            <a:r>
              <a:rPr lang="en-US" sz="2400" dirty="0" smtClean="0"/>
              <a:t>View Resolver 		</a:t>
            </a:r>
            <a:r>
              <a:rPr lang="en-US" sz="2400" dirty="0" smtClean="0">
                <a:solidFill>
                  <a:schemeClr val="tx2">
                    <a:lumMod val="60000"/>
                    <a:lumOff val="40000"/>
                  </a:schemeClr>
                </a:solidFill>
              </a:rPr>
              <a:t>/WEB-INF/views/</a:t>
            </a:r>
            <a:r>
              <a:rPr lang="en-US" sz="2400" dirty="0" smtClean="0"/>
              <a:t>login</a:t>
            </a:r>
            <a:r>
              <a:rPr lang="en-US" sz="2400" dirty="0" smtClean="0">
                <a:solidFill>
                  <a:srgbClr val="FF0000"/>
                </a:solidFill>
              </a:rPr>
              <a:t>.jsp</a:t>
            </a:r>
          </a:p>
          <a:p>
            <a:pPr algn="just"/>
            <a:endParaRPr lang="en-US" sz="2400" dirty="0"/>
          </a:p>
        </p:txBody>
      </p:sp>
      <p:sp>
        <p:nvSpPr>
          <p:cNvPr id="5" name="Right Arrow 4"/>
          <p:cNvSpPr/>
          <p:nvPr/>
        </p:nvSpPr>
        <p:spPr>
          <a:xfrm>
            <a:off x="3200400" y="46482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MVC architecture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800600"/>
          </a:xfrm>
        </p:spPr>
        <p:txBody>
          <a:bodyPr>
            <a:normAutofit/>
          </a:bodyPr>
          <a:lstStyle/>
          <a:p>
            <a:r>
              <a:rPr lang="en-US" sz="2400" dirty="0" smtClean="0"/>
              <a:t>Front Controller finds the right </a:t>
            </a:r>
            <a:r>
              <a:rPr lang="en-US" sz="2400" dirty="0" err="1" smtClean="0"/>
              <a:t>ControllerClass</a:t>
            </a:r>
            <a:r>
              <a:rPr lang="en-US" sz="2400" dirty="0" smtClean="0"/>
              <a:t>(Handler), Front controller look at the subsequent part of the url ,in our case “/login” </a:t>
            </a:r>
          </a:p>
          <a:p>
            <a:r>
              <a:rPr lang="en-US" sz="2400" dirty="0" smtClean="0"/>
              <a:t>I f any class is annotated with “/login”, it would find the controller method in that handler class, and execute that method.</a:t>
            </a:r>
          </a:p>
          <a:p>
            <a:r>
              <a:rPr lang="en-US" sz="2400" dirty="0" smtClean="0"/>
              <a:t>Then the handler class returns front controller ,that which view(login.jsp) should return.</a:t>
            </a:r>
          </a:p>
          <a:p>
            <a:r>
              <a:rPr lang="en-US" sz="2400" dirty="0" smtClean="0"/>
              <a:t>Then the front controller uses View resolver, there it </a:t>
            </a:r>
            <a:r>
              <a:rPr lang="en-US" sz="2400" dirty="0" err="1" smtClean="0"/>
              <a:t>prepend</a:t>
            </a:r>
            <a:r>
              <a:rPr lang="en-US" sz="2400" dirty="0" smtClean="0"/>
              <a:t> the prefix and append the suffix, and then sent back to the front controller.</a:t>
            </a:r>
          </a:p>
          <a:p>
            <a:r>
              <a:rPr lang="en-US" sz="2400" dirty="0" smtClean="0"/>
              <a:t>At the end front controller sent this response back to browser.  </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sz="2000" u="sng" dirty="0" err="1" smtClean="0">
                <a:solidFill>
                  <a:srgbClr val="FF0000"/>
                </a:solidFill>
              </a:rPr>
              <a:t>org.springframework.beans.factory.BeanDefinitionStoreException</a:t>
            </a:r>
            <a:r>
              <a:rPr lang="en-US" sz="2000" u="sng" dirty="0" smtClean="0">
                <a:solidFill>
                  <a:srgbClr val="FF0000"/>
                </a:solidFill>
              </a:rPr>
              <a:t>: </a:t>
            </a:r>
            <a:r>
              <a:rPr lang="en-US" sz="2000" u="sng" dirty="0" err="1" smtClean="0">
                <a:solidFill>
                  <a:srgbClr val="FF0000"/>
                </a:solidFill>
              </a:rPr>
              <a:t>IOException</a:t>
            </a:r>
            <a:r>
              <a:rPr lang="en-US" sz="2000" u="sng" dirty="0" smtClean="0">
                <a:solidFill>
                  <a:srgbClr val="FF0000"/>
                </a:solidFill>
              </a:rPr>
              <a:t> parsing XML document from </a:t>
            </a:r>
            <a:r>
              <a:rPr lang="en-US" sz="2000" u="sng" dirty="0" err="1" smtClean="0">
                <a:solidFill>
                  <a:srgbClr val="FF0000"/>
                </a:solidFill>
              </a:rPr>
              <a:t>ServletContext</a:t>
            </a:r>
            <a:r>
              <a:rPr lang="en-US" sz="2000" u="sng" dirty="0" smtClean="0">
                <a:solidFill>
                  <a:srgbClr val="FF0000"/>
                </a:solidFill>
              </a:rPr>
              <a:t> resource [/WEB-INF/todo-servlet1.xml]; nested exception is </a:t>
            </a:r>
            <a:r>
              <a:rPr lang="en-US" sz="2000" u="sng" dirty="0" err="1" smtClean="0">
                <a:solidFill>
                  <a:srgbClr val="FF0000"/>
                </a:solidFill>
              </a:rPr>
              <a:t>java.io.FileNotFoundException</a:t>
            </a:r>
            <a:r>
              <a:rPr lang="en-US" sz="2000" u="sng" dirty="0" smtClean="0">
                <a:solidFill>
                  <a:srgbClr val="FF0000"/>
                </a:solidFill>
              </a:rPr>
              <a:t>: Could not open </a:t>
            </a:r>
            <a:r>
              <a:rPr lang="en-US" sz="2000" u="sng" dirty="0" err="1" smtClean="0">
                <a:solidFill>
                  <a:srgbClr val="FF0000"/>
                </a:solidFill>
              </a:rPr>
              <a:t>ServletContext</a:t>
            </a:r>
            <a:r>
              <a:rPr lang="en-US" sz="2000" u="sng" dirty="0" smtClean="0">
                <a:solidFill>
                  <a:srgbClr val="FF0000"/>
                </a:solidFill>
              </a:rPr>
              <a:t> resource</a:t>
            </a:r>
            <a:endParaRPr lang="en-US" sz="2000" u="sng" dirty="0" smtClean="0"/>
          </a:p>
          <a:p>
            <a:r>
              <a:rPr lang="en-US" sz="2000" dirty="0" smtClean="0"/>
              <a:t>The servlet “todo-servlet1.xml” is not available in the specified address, or you need to check the name of the servlet properly. Or the servlet was not properly configured. </a:t>
            </a:r>
          </a:p>
          <a:p>
            <a:r>
              <a:rPr lang="en-US" sz="2000" dirty="0" smtClean="0">
                <a:solidFill>
                  <a:srgbClr val="FF0000"/>
                </a:solidFill>
              </a:rPr>
              <a:t>Exception unloading sessions to persistent storage</a:t>
            </a:r>
          </a:p>
          <a:p>
            <a:r>
              <a:rPr lang="en-US" sz="2000" u="sng" dirty="0" err="1" smtClean="0">
                <a:solidFill>
                  <a:srgbClr val="FF0000"/>
                </a:solidFill>
              </a:rPr>
              <a:t>java.io.FileNotFoundException</a:t>
            </a:r>
            <a:r>
              <a:rPr lang="en-US" sz="2000" u="sng" dirty="0" smtClean="0">
                <a:solidFill>
                  <a:srgbClr val="FF0000"/>
                </a:solidFill>
              </a:rPr>
              <a:t>: H:\5.In 28 </a:t>
            </a:r>
            <a:r>
              <a:rPr lang="en-US" sz="2000" u="sng" dirty="0" err="1" smtClean="0">
                <a:solidFill>
                  <a:srgbClr val="FF0000"/>
                </a:solidFill>
              </a:rPr>
              <a:t>Mins</a:t>
            </a:r>
            <a:r>
              <a:rPr lang="en-US" sz="2000" u="sng" dirty="0" smtClean="0">
                <a:solidFill>
                  <a:srgbClr val="FF0000"/>
                </a:solidFill>
              </a:rPr>
              <a:t>\</a:t>
            </a:r>
            <a:r>
              <a:rPr lang="en-US" sz="2000" u="sng" dirty="0" err="1" smtClean="0">
                <a:solidFill>
                  <a:srgbClr val="FF0000"/>
                </a:solidFill>
              </a:rPr>
              <a:t>Spring_MVC</a:t>
            </a:r>
            <a:r>
              <a:rPr lang="en-US" sz="2000" u="sng" dirty="0" smtClean="0">
                <a:solidFill>
                  <a:srgbClr val="FF0000"/>
                </a:solidFill>
              </a:rPr>
              <a:t>\first-web-application\target\tomcat\work\Tomcat\</a:t>
            </a:r>
            <a:r>
              <a:rPr lang="en-US" sz="2000" u="sng" dirty="0" err="1" smtClean="0">
                <a:solidFill>
                  <a:srgbClr val="FF0000"/>
                </a:solidFill>
              </a:rPr>
              <a:t>localhost</a:t>
            </a:r>
            <a:r>
              <a:rPr lang="en-US" sz="2000" u="sng" dirty="0" smtClean="0">
                <a:solidFill>
                  <a:srgbClr val="FF0000"/>
                </a:solidFill>
              </a:rPr>
              <a:t>\_\SESSIONS.ser (The system cannot find the path specified)</a:t>
            </a:r>
          </a:p>
          <a:p>
            <a:r>
              <a:rPr lang="en-US" sz="2000" dirty="0" smtClean="0"/>
              <a:t>While performing component  scan Spring </a:t>
            </a:r>
            <a:r>
              <a:rPr lang="en-US" sz="2000" dirty="0" err="1" smtClean="0"/>
              <a:t>mvc</a:t>
            </a:r>
            <a:r>
              <a:rPr lang="en-US" sz="2000" dirty="0" smtClean="0"/>
              <a:t> is unable to load specified class because we may wrongly configured the package name in component scan element in “todo-servlet.xml”.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2354</TotalTime>
  <Words>1648</Words>
  <Application>Microsoft Office PowerPoint</Application>
  <PresentationFormat>On-screen Show (4:3)</PresentationFormat>
  <Paragraphs>94</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Spring MVC  PART 2</vt:lpstr>
      <vt:lpstr>Slide 2</vt:lpstr>
      <vt:lpstr>Slide 3</vt:lpstr>
      <vt:lpstr>Slide 4</vt:lpstr>
      <vt:lpstr>Flow control</vt:lpstr>
      <vt:lpstr>Slide 6</vt:lpstr>
      <vt:lpstr>Spring MVC architecture</vt:lpstr>
      <vt:lpstr>Slide 8</vt:lpstr>
      <vt:lpstr>Errors</vt:lpstr>
      <vt:lpstr>Slide 10</vt:lpstr>
      <vt:lpstr>Slide 11</vt:lpstr>
      <vt:lpstr>Log4j.jar</vt:lpstr>
      <vt:lpstr>Slide 13</vt:lpstr>
      <vt:lpstr>Slide 14</vt:lpstr>
      <vt:lpstr>Slide 15</vt:lpstr>
      <vt:lpstr>Slide 16</vt:lpstr>
      <vt:lpstr>sayHello() method  will try to handle all the requests like get , and post , but for now we want only to handle get request, that’s why we are forcing sayHello() method  to handle only GET request. While the post req can be handled by other controller method.</vt:lpstr>
      <vt:lpstr>When we type the url “localhost:8080/spring-mvc/login”  in the browser it is showing only welcome , it is not showing username eventhough we configured in welcome.jsp. Here inorder to fix that we need to use @RequestParam annotation and ModelMap parameter, so that we can pass the name or data to welcome.jsp, </vt:lpstr>
      <vt:lpstr>Check @RequestParam annotation and ModelMap Attribute here</vt:lpstr>
      <vt:lpstr>Slide 20</vt:lpstr>
      <vt:lpstr>Slide 21</vt:lpstr>
      <vt:lpstr>Slide 22</vt:lpstr>
      <vt:lpstr>Slide 23</vt:lpstr>
      <vt:lpstr>Request Scope</vt:lpstr>
      <vt:lpstr>Session Scope</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MVC  PART 2</dc:title>
  <dc:creator>sairam</dc:creator>
  <cp:lastModifiedBy>sairam</cp:lastModifiedBy>
  <cp:revision>216</cp:revision>
  <dcterms:created xsi:type="dcterms:W3CDTF">2020-06-18T10:46:51Z</dcterms:created>
  <dcterms:modified xsi:type="dcterms:W3CDTF">2020-07-09T16:49:23Z</dcterms:modified>
</cp:coreProperties>
</file>